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25"/>
  </p:notesMasterIdLst>
  <p:sldIdLst>
    <p:sldId id="259" r:id="rId4"/>
    <p:sldId id="2145706629" r:id="rId5"/>
    <p:sldId id="2145706753" r:id="rId6"/>
    <p:sldId id="2145706630" r:id="rId7"/>
    <p:sldId id="2145706638" r:id="rId8"/>
    <p:sldId id="2145706632" r:id="rId9"/>
    <p:sldId id="2145706635" r:id="rId10"/>
    <p:sldId id="2145706636" r:id="rId11"/>
    <p:sldId id="2145706637" r:id="rId12"/>
    <p:sldId id="2145706639" r:id="rId13"/>
    <p:sldId id="2145706640" r:id="rId14"/>
    <p:sldId id="2145706641" r:id="rId15"/>
    <p:sldId id="264" r:id="rId16"/>
    <p:sldId id="2145706797" r:id="rId17"/>
    <p:sldId id="2145706798" r:id="rId18"/>
    <p:sldId id="2145706625" r:id="rId19"/>
    <p:sldId id="287" r:id="rId20"/>
    <p:sldId id="266" r:id="rId21"/>
    <p:sldId id="279" r:id="rId22"/>
    <p:sldId id="282" r:id="rId23"/>
    <p:sldId id="256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C1CCB-E01E-464D-9EE1-7DA4C2651331}" v="1296" dt="2022-07-28T17:20:44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4039F-097C-4C65-BBDF-9208D2887D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1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55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.xml"/><Relationship Id="rId7" Type="http://schemas.openxmlformats.org/officeDocument/2006/relationships/image" Target="../media/image2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6219" y="3946477"/>
            <a:ext cx="5976360" cy="12146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A94"/>
                </a:solidFill>
                <a:latin typeface="Segoe UI"/>
                <a:cs typeface="Segoe UI"/>
              </a:rPr>
              <a:t>Radius Health </a:t>
            </a:r>
            <a:br>
              <a:rPr lang="en-US" sz="3600" dirty="0">
                <a:solidFill>
                  <a:srgbClr val="007A94"/>
                </a:solidFill>
                <a:latin typeface="Segoe UI"/>
                <a:cs typeface="Segoe UI"/>
              </a:rPr>
            </a:br>
            <a:r>
              <a:rPr lang="en-US" sz="2700" dirty="0">
                <a:solidFill>
                  <a:srgbClr val="007A94"/>
                </a:solidFill>
                <a:latin typeface="Segoe UI"/>
                <a:cs typeface="Segoe UI"/>
              </a:rPr>
              <a:t>Market Analysis 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9298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45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Summary Insights and Recommendations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75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2"/>
          <p:cNvSpPr txBox="1">
            <a:spLocks/>
          </p:cNvSpPr>
          <p:nvPr/>
        </p:nvSpPr>
        <p:spPr>
          <a:xfrm>
            <a:off x="892161" y="1782570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cs typeface="Calibri"/>
              </a:rPr>
              <a:t>Language </a:t>
            </a:r>
            <a:r>
              <a:rPr lang="de-DE" err="1">
                <a:cs typeface="Calibri"/>
              </a:rPr>
              <a:t>models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determine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content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review. E.g. A review </a:t>
            </a:r>
            <a:r>
              <a:rPr lang="de-DE" err="1">
                <a:cs typeface="Calibri"/>
              </a:rPr>
              <a:t>about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symptoms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about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efficacy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medication</a:t>
            </a:r>
            <a:r>
              <a:rPr lang="de-DE">
                <a:cs typeface="Calibri"/>
              </a:rPr>
              <a:t>?</a:t>
            </a:r>
          </a:p>
        </p:txBody>
      </p:sp>
      <p:sp>
        <p:nvSpPr>
          <p:cNvPr id="28" name="Inhaltsplatzhalter 3"/>
          <p:cNvSpPr txBox="1">
            <a:spLocks/>
          </p:cNvSpPr>
          <p:nvPr/>
        </p:nvSpPr>
        <p:spPr>
          <a:xfrm>
            <a:off x="892161" y="3150493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cs typeface="Calibri"/>
              </a:rPr>
              <a:t>Use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predictive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modeling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obtain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fine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grained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product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specific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information</a:t>
            </a:r>
            <a:r>
              <a:rPr lang="de-DE">
                <a:cs typeface="Calibri"/>
              </a:rPr>
              <a:t>. (Are </a:t>
            </a:r>
            <a:r>
              <a:rPr lang="de-DE" err="1">
                <a:cs typeface="Calibri"/>
              </a:rPr>
              <a:t>injectibles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less</a:t>
            </a:r>
            <a:r>
              <a:rPr lang="de-DE">
                <a:cs typeface="Calibri"/>
              </a:rPr>
              <a:t> favorable </a:t>
            </a:r>
            <a:r>
              <a:rPr lang="de-DE" err="1">
                <a:cs typeface="Calibri"/>
              </a:rPr>
              <a:t>than</a:t>
            </a:r>
            <a:r>
              <a:rPr lang="de-DE">
                <a:cs typeface="Calibri"/>
              </a:rPr>
              <a:t> non-</a:t>
            </a:r>
            <a:r>
              <a:rPr lang="de-DE" err="1">
                <a:cs typeface="Calibri"/>
              </a:rPr>
              <a:t>injectibles</a:t>
            </a:r>
            <a:r>
              <a:rPr lang="de-DE">
                <a:cs typeface="Calibri"/>
              </a:rPr>
              <a:t>).</a:t>
            </a: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cs typeface="Calibri"/>
              </a:rPr>
              <a:t>Further </a:t>
            </a:r>
            <a:r>
              <a:rPr lang="de-DE" err="1">
                <a:cs typeface="Calibri"/>
              </a:rPr>
              <a:t>explore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relationship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market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share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aggregate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quality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review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top </a:t>
            </a:r>
            <a:r>
              <a:rPr lang="de-DE" err="1">
                <a:cs typeface="Calibri"/>
              </a:rPr>
              <a:t>osteoporosis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medications</a:t>
            </a:r>
            <a:r>
              <a:rPr lang="de-DE">
                <a:cs typeface="Calibri"/>
              </a:rPr>
              <a:t>.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94BAC2-5750-58E8-DD25-781C8BCF2724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Way Forward: </a:t>
            </a:r>
            <a:endParaRPr lang="en-US" sz="2800" b="1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Radius Health Releases TYMLOS 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550800" y="2877591"/>
            <a:ext cx="8387717" cy="3776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TYMLOS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TYMLOS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opportunities?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32" name="Picture 8" descr="Home | Radius">
            <a:extLst>
              <a:ext uri="{FF2B5EF4-FFF2-40B4-BE49-F238E27FC236}">
                <a16:creationId xmlns:a16="http://schemas.microsoft.com/office/drawing/2014/main" id="{CAD1F4D7-DAE4-A9ED-85BF-99EB1D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9" y="1665962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25339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Drug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Review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Side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Date (date): date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Age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Sex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664597" y="1426885"/>
            <a:ext cx="10883937" cy="487329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45322"/>
              </p:ext>
            </p:extLst>
          </p:nvPr>
        </p:nvGraphicFramePr>
        <p:xfrm>
          <a:off x="1028454" y="1706577"/>
          <a:ext cx="10088177" cy="44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650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221527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 in Male Patients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Aromatase Inhibitor Drug-Induced 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Men due to Deficient Function of Testis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postmenopausal woman at high risk for fracture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Glucocorticoid Drugs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Glucocorticoid-Induced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Anti-Androgen Drugs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lnSpc>
                          <a:spcPct val="15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>
                        <a:lnSpc>
                          <a:spcPct val="20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en-US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63" y="1058629"/>
            <a:ext cx="9488031" cy="4526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44775A-05CA-D851-37AB-E51C378E629E}"/>
              </a:ext>
            </a:extLst>
          </p:cNvPr>
          <p:cNvSpPr txBox="1"/>
          <p:nvPr/>
        </p:nvSpPr>
        <p:spPr>
          <a:xfrm>
            <a:off x="0" y="6217247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Calibri"/>
              </a:rPr>
              <a:t>Post-Menopausal Osteoporosis Prevention and Osteoporosis had the most number of unique treatments. </a:t>
            </a:r>
          </a:p>
          <a:p>
            <a:r>
              <a:rPr lang="en-US" dirty="0">
                <a:latin typeface="Segoe UI" panose="020B0502040204020203" pitchFamily="34" charset="0"/>
                <a:cs typeface="Calibri"/>
              </a:rPr>
              <a:t>TYMLOS treats Post-Menopausal Osteoporosis.</a:t>
            </a:r>
          </a:p>
        </p:txBody>
      </p:sp>
    </p:spTree>
    <p:extLst>
      <p:ext uri="{BB962C8B-B14F-4D97-AF65-F5344CB8AC3E}">
        <p14:creationId xmlns:p14="http://schemas.microsoft.com/office/powerpoint/2010/main" val="5175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2" y="2597028"/>
            <a:ext cx="6026877" cy="305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F7A0F-1C9C-B018-4A83-DEECDA9C535A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Calibri"/>
              </a:rPr>
              <a:t>Inconclusive: Difficult to identify the market leaders based on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96017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FBE10-49A7-7E60-496D-BEDB585C178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prstClr val="black"/>
                </a:solidFill>
                <a:cs typeface="Calibri"/>
              </a:rPr>
              <a:t>Reclast</a:t>
            </a:r>
            <a:r>
              <a:rPr lang="en-US">
                <a:solidFill>
                  <a:prstClr val="black"/>
                </a:solidFill>
                <a:cs typeface="Calibri"/>
              </a:rPr>
              <a:t> Bottle (non-injectable) and Prolia (injectable) stand out as the most reviewed drugs.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10119946" y="2551837"/>
            <a:ext cx="1537078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657653" y="1552464"/>
            <a:ext cx="461665" cy="153707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Radius.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</Words>
  <Application>Microsoft Office PowerPoint</Application>
  <PresentationFormat>Widescreen</PresentationFormat>
  <Paragraphs>176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 (Headings)</vt:lpstr>
      <vt:lpstr>Arial</vt:lpstr>
      <vt:lpstr>Calibri</vt:lpstr>
      <vt:lpstr>Calibri Light</vt:lpstr>
      <vt:lpstr>Segoe UI</vt:lpstr>
      <vt:lpstr>Symbol</vt:lpstr>
      <vt:lpstr>Wingdings</vt:lpstr>
      <vt:lpstr>Office Theme</vt:lpstr>
      <vt:lpstr>CS-Presentation</vt:lpstr>
      <vt:lpstr>3_CS-Presentation</vt:lpstr>
      <vt:lpstr>Radius Health  Market Analysis for Osteoporosis</vt:lpstr>
      <vt:lpstr>Background. Radius Health Releases TYMLOS </vt:lpstr>
      <vt:lpstr>Approach and Methodology</vt:lpstr>
      <vt:lpstr>About the Data</vt:lpstr>
      <vt:lpstr>Overview of Osteoporosis-related Illnesses</vt:lpstr>
      <vt:lpstr>Most Treated Conditions</vt:lpstr>
      <vt:lpstr>Best and Worst Drugs Based on Ratings</vt:lpstr>
      <vt:lpstr>Top Medications Based on Number of Reviews</vt:lpstr>
      <vt:lpstr>Target Demographics</vt:lpstr>
      <vt:lpstr>Most Treated Conditions</vt:lpstr>
      <vt:lpstr>Most Treated Conditions</vt:lpstr>
      <vt:lpstr>Summary Insights and Recommendations</vt:lpstr>
      <vt:lpstr>PowerPoint Presentation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1</cp:revision>
  <dcterms:created xsi:type="dcterms:W3CDTF">2022-07-20T17:03:57Z</dcterms:created>
  <dcterms:modified xsi:type="dcterms:W3CDTF">2022-07-28T17:40:41Z</dcterms:modified>
</cp:coreProperties>
</file>